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tr-TR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tr-T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395280" y="360"/>
            <a:ext cx="188280" cy="7558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395280" y="360"/>
            <a:ext cx="188280" cy="7558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1134000" y="756000"/>
            <a:ext cx="7937640" cy="16372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tr-TR" sz="1800" spc="-1" strike="noStrike">
                <a:latin typeface="Arial"/>
              </a:rPr>
              <a:t>Ana başlık metnini düzenlemek için tıklayın</a:t>
            </a:r>
            <a:endParaRPr b="0" lang="tr-TR" sz="1800" spc="-1" strike="noStrike"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1134000" y="2520000"/>
            <a:ext cx="7937640" cy="3947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1800" spc="-1" strike="noStrike">
                <a:latin typeface="Arial"/>
              </a:rPr>
              <a:t>Anahat metninin biçimini düzenlemek için tıklayın</a:t>
            </a:r>
            <a:endParaRPr b="0" lang="tr-TR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tr-TR" sz="1800" spc="-1" strike="noStrike">
                <a:latin typeface="Arial"/>
              </a:rPr>
              <a:t>İkinci Anahat Düzeyi</a:t>
            </a:r>
            <a:endParaRPr b="0" lang="tr-TR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1800" spc="-1" strike="noStrike">
                <a:latin typeface="Arial"/>
              </a:rPr>
              <a:t>Üçüncü Anahat Düzeyi</a:t>
            </a:r>
            <a:endParaRPr b="0" lang="tr-TR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tr-TR" sz="1800" spc="-1" strike="noStrike">
                <a:latin typeface="Arial"/>
              </a:rPr>
              <a:t>Dördüncü Anahat Düzeyi</a:t>
            </a:r>
            <a:endParaRPr b="0" lang="tr-TR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1800" spc="-1" strike="noStrike">
                <a:latin typeface="Arial"/>
              </a:rPr>
              <a:t>Beşinci Anahat Düzeyi</a:t>
            </a:r>
            <a:endParaRPr b="0" lang="tr-TR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1800" spc="-1" strike="noStrike">
                <a:latin typeface="Arial"/>
              </a:rPr>
              <a:t>Altıncı Anahat Düzeyi</a:t>
            </a:r>
            <a:endParaRPr b="0" lang="tr-TR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1800" spc="-1" strike="noStrike">
                <a:latin typeface="Arial"/>
              </a:rPr>
              <a:t>Yedinci Anahat Düzeyi</a:t>
            </a:r>
            <a:endParaRPr b="0" lang="tr-TR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395280" y="360"/>
            <a:ext cx="188280" cy="7558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" name="CustomShape 2"/>
          <p:cNvSpPr/>
          <p:nvPr/>
        </p:nvSpPr>
        <p:spPr>
          <a:xfrm>
            <a:off x="395280" y="360"/>
            <a:ext cx="188280" cy="7558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tr-TR" sz="4400" spc="-1" strike="noStrike">
                <a:latin typeface="Arial"/>
              </a:rPr>
              <a:t>Ana başlık metnini düzenlemek için tıklayın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3200" spc="-1" strike="noStrike">
                <a:latin typeface="Arial"/>
              </a:rPr>
              <a:t>Anahat metninin biçimini düzenlemek için tıklayın</a:t>
            </a:r>
            <a:endParaRPr b="0" lang="tr-T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tr-TR" sz="2800" spc="-1" strike="noStrike">
                <a:latin typeface="Arial"/>
              </a:rPr>
              <a:t>İkinci Anahat Düzeyi</a:t>
            </a:r>
            <a:endParaRPr b="0" lang="tr-T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400" spc="-1" strike="noStrike">
                <a:latin typeface="Arial"/>
              </a:rPr>
              <a:t>Üçüncü Anahat Düzeyi</a:t>
            </a:r>
            <a:endParaRPr b="0" lang="tr-T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tr-TR" sz="2000" spc="-1" strike="noStrike">
                <a:latin typeface="Arial"/>
              </a:rPr>
              <a:t>Dördüncü Anahat Düzeyi</a:t>
            </a:r>
            <a:endParaRPr b="0" lang="tr-T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Beşinci Anahat Düzeyi</a:t>
            </a:r>
            <a:endParaRPr b="0" lang="tr-T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Altıncı Anahat Düzeyi</a:t>
            </a:r>
            <a:endParaRPr b="0" lang="tr-T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tr-TR" sz="2000" spc="-1" strike="noStrike">
                <a:latin typeface="Arial"/>
              </a:rPr>
              <a:t>Yedinci Anahat Düzeyi</a:t>
            </a:r>
            <a:endParaRPr b="0" lang="tr-T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3441240" y="1737360"/>
            <a:ext cx="3536280" cy="91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tr-TR" sz="5400" spc="-1" strike="noStrike">
                <a:solidFill>
                  <a:srgbClr val="4f81bd"/>
                </a:solidFill>
                <a:latin typeface="Arial"/>
                <a:ea typeface="DejaVu Sans"/>
              </a:rPr>
              <a:t>GNU/Linux</a:t>
            </a:r>
            <a:endParaRPr b="0" lang="tr-TR" sz="5400" spc="-1" strike="noStrike">
              <a:latin typeface="Arial"/>
            </a:endParaRPr>
          </a:p>
        </p:txBody>
      </p:sp>
      <p:pic>
        <p:nvPicPr>
          <p:cNvPr id="81" name="Resim 2" descr=""/>
          <p:cNvPicPr/>
          <p:nvPr/>
        </p:nvPicPr>
        <p:blipFill>
          <a:blip r:embed="rId1"/>
          <a:stretch/>
        </p:blipFill>
        <p:spPr>
          <a:xfrm>
            <a:off x="5972760" y="3187440"/>
            <a:ext cx="2700720" cy="3150360"/>
          </a:xfrm>
          <a:prstGeom prst="rect">
            <a:avLst/>
          </a:prstGeom>
          <a:ln>
            <a:noFill/>
          </a:ln>
        </p:spPr>
      </p:pic>
      <p:pic>
        <p:nvPicPr>
          <p:cNvPr id="82" name="Picture 7" descr=""/>
          <p:cNvPicPr/>
          <p:nvPr/>
        </p:nvPicPr>
        <p:blipFill>
          <a:blip r:embed="rId2"/>
          <a:stretch/>
        </p:blipFill>
        <p:spPr>
          <a:xfrm>
            <a:off x="2093040" y="3452040"/>
            <a:ext cx="2638800" cy="2621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411120" y="62676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tr-TR" sz="4400" spc="-1" strike="noStrike">
                <a:solidFill>
                  <a:srgbClr val="1f497d"/>
                </a:solidFill>
                <a:latin typeface="Arial"/>
                <a:ea typeface="DejaVu Sans"/>
              </a:rPr>
              <a:t>Dezavantajları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1009080" y="252828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Alışık olmadığımız hatalar alabiliriz.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Bazı oyun ve programları desteklemez.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Başlangıçta kullanımı zor gelebilir.</a:t>
            </a:r>
            <a:endParaRPr b="0" lang="tr-TR" sz="2700" spc="-1" strike="noStrike">
              <a:latin typeface="Arial"/>
            </a:endParaRPr>
          </a:p>
        </p:txBody>
      </p:sp>
      <p:pic>
        <p:nvPicPr>
          <p:cNvPr id="107" name="Resim 3" descr=""/>
          <p:cNvPicPr/>
          <p:nvPr/>
        </p:nvPicPr>
        <p:blipFill>
          <a:blip r:embed="rId1"/>
          <a:stretch/>
        </p:blipFill>
        <p:spPr>
          <a:xfrm>
            <a:off x="8136360" y="5563440"/>
            <a:ext cx="1438560" cy="167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504000" y="60984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tr-TR" sz="4400" spc="-1" strike="noStrike">
                <a:solidFill>
                  <a:srgbClr val="1f497d"/>
                </a:solidFill>
                <a:latin typeface="Arial"/>
                <a:ea typeface="DejaVu Sans"/>
              </a:rPr>
              <a:t>GNU/Linux Nasıl Öğrenilir?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1179360" y="2244240"/>
            <a:ext cx="8565840" cy="370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Kullanılarak !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Bir şeyleri bozmaktan korkmayarak.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Google’de arama yapmaya başlayarak.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İngilizceniz yoksa herhangi bir çeviri programı (Google Translate, Yandex Translate...) kullanmayı bilin.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Okumayı, araştırmayı alışkanlık edinin.</a:t>
            </a:r>
            <a:endParaRPr b="0" lang="tr-TR" sz="2700" spc="-1" strike="noStrike">
              <a:latin typeface="Arial"/>
            </a:endParaRPr>
          </a:p>
        </p:txBody>
      </p:sp>
      <p:pic>
        <p:nvPicPr>
          <p:cNvPr id="110" name="Resim 3" descr=""/>
          <p:cNvPicPr/>
          <p:nvPr/>
        </p:nvPicPr>
        <p:blipFill>
          <a:blip r:embed="rId1"/>
          <a:stretch/>
        </p:blipFill>
        <p:spPr>
          <a:xfrm>
            <a:off x="8136360" y="5563440"/>
            <a:ext cx="1438560" cy="167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tr-TR" sz="4400" spc="-1" strike="noStrike">
                <a:solidFill>
                  <a:srgbClr val="1f497d"/>
                </a:solidFill>
                <a:latin typeface="Arial"/>
                <a:ea typeface="DejaVu Sans"/>
              </a:rPr>
              <a:t>Neden Windows Kullanılıyor?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1009080" y="178452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Kullanıcıya her şey hazır geliyor.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Kolay olduğu düşünülüyor.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Alışılmış.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Herkes onu kullanıyor.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Yeni bir şeye başlama korkusu-çekincesi.</a:t>
            </a:r>
            <a:endParaRPr b="0" lang="tr-TR" sz="2700" spc="-1" strike="noStrike">
              <a:latin typeface="Arial"/>
            </a:endParaRPr>
          </a:p>
        </p:txBody>
      </p:sp>
      <p:pic>
        <p:nvPicPr>
          <p:cNvPr id="85" name="Resim 3" descr=""/>
          <p:cNvPicPr/>
          <p:nvPr/>
        </p:nvPicPr>
        <p:blipFill>
          <a:blip r:embed="rId1"/>
          <a:stretch/>
        </p:blipFill>
        <p:spPr>
          <a:xfrm>
            <a:off x="8136360" y="5563440"/>
            <a:ext cx="1438560" cy="167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tr-TR" sz="4400" spc="-1" strike="noStrike">
                <a:solidFill>
                  <a:srgbClr val="1f497d"/>
                </a:solidFill>
                <a:latin typeface="Arial"/>
                <a:ea typeface="DejaVu Sans"/>
              </a:rPr>
              <a:t>Neden Windows Daha Yaygın Kullanılıyor?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1009080" y="252000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Pahalıysa iyidir.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Koskoca Microsoft yaptı kötü olur mu?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Piyasaya hakim Türkiye’de satılan bilgisayarların %85’i üzerinde Windows kurulu satılıyor.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İnsanlar araştırmıyor.</a:t>
            </a:r>
            <a:endParaRPr b="0" lang="tr-TR" sz="2700" spc="-1" strike="noStrike">
              <a:latin typeface="Arial"/>
            </a:endParaRPr>
          </a:p>
        </p:txBody>
      </p:sp>
      <p:pic>
        <p:nvPicPr>
          <p:cNvPr id="88" name="Resim 3" descr=""/>
          <p:cNvPicPr/>
          <p:nvPr/>
        </p:nvPicPr>
        <p:blipFill>
          <a:blip r:embed="rId1"/>
          <a:stretch/>
        </p:blipFill>
        <p:spPr>
          <a:xfrm>
            <a:off x="8136360" y="5563440"/>
            <a:ext cx="1438560" cy="167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tr-TR" sz="4400" spc="-1" strike="noStrike">
                <a:solidFill>
                  <a:srgbClr val="1f497d"/>
                </a:solidFill>
                <a:latin typeface="Arial"/>
                <a:ea typeface="DejaVu Sans"/>
              </a:rPr>
              <a:t>Neden Windows Yerine GNU/Linux ?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1009080" y="252000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Windows Amerika malı ve kodları kesinlikle göremiyoruz.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Ücretsiz sunulması gereken teknolijiler parayla sunuluyor.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Yavaş, özgür değilsiniz.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Belirli bir topluluğu yok. 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...</a:t>
            </a:r>
            <a:endParaRPr b="0" lang="tr-TR" sz="2700" spc="-1" strike="noStrike">
              <a:latin typeface="Arial"/>
            </a:endParaRPr>
          </a:p>
        </p:txBody>
      </p:sp>
      <p:pic>
        <p:nvPicPr>
          <p:cNvPr id="91" name="Resim 3" descr=""/>
          <p:cNvPicPr/>
          <p:nvPr/>
        </p:nvPicPr>
        <p:blipFill>
          <a:blip r:embed="rId1"/>
          <a:stretch/>
        </p:blipFill>
        <p:spPr>
          <a:xfrm>
            <a:off x="8136360" y="5563440"/>
            <a:ext cx="1438560" cy="167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080000" y="2880000"/>
            <a:ext cx="8146440" cy="91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tr-TR" sz="5400" spc="-1" strike="noStrike">
                <a:solidFill>
                  <a:srgbClr val="4f81bd"/>
                </a:solidFill>
                <a:latin typeface="Arial"/>
                <a:ea typeface="DejaVu Sans"/>
              </a:rPr>
              <a:t>GNU/Linux’mu, Linux’mu?</a:t>
            </a:r>
            <a:endParaRPr b="0" lang="tr-TR" sz="54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504000" y="47196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tr-TR" sz="4400" spc="-1" strike="noStrike">
                <a:solidFill>
                  <a:srgbClr val="1f497d"/>
                </a:solidFill>
                <a:latin typeface="Arial"/>
                <a:ea typeface="DejaVu Sans"/>
              </a:rPr>
              <a:t>GNU Nedir?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1009080" y="229608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GNU = GNU’s Not Unix (GNU Unix değildir)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GNU özgürlük tasarısı içinde 1983 yılında duyurulmuş ve 1984 yılında kullanıma açılmıştır.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Yaratıcısı Richard Stallman’dır.</a:t>
            </a:r>
            <a:endParaRPr b="0" lang="tr-TR" sz="2700" spc="-1" strike="noStrike">
              <a:latin typeface="Arial"/>
            </a:endParaRPr>
          </a:p>
        </p:txBody>
      </p:sp>
      <p:pic>
        <p:nvPicPr>
          <p:cNvPr id="95" name="Resim 3" descr=""/>
          <p:cNvPicPr/>
          <p:nvPr/>
        </p:nvPicPr>
        <p:blipFill>
          <a:blip r:embed="rId1"/>
          <a:stretch/>
        </p:blipFill>
        <p:spPr>
          <a:xfrm>
            <a:off x="8136360" y="5563440"/>
            <a:ext cx="1438560" cy="167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tr-TR" sz="4400" spc="-1" strike="noStrike">
                <a:solidFill>
                  <a:srgbClr val="1f497d"/>
                </a:solidFill>
                <a:latin typeface="Arial"/>
                <a:ea typeface="DejaVu Sans"/>
              </a:rPr>
              <a:t>Linux Nedir?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1009080" y="178452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Linux bir işletim sistemi çekirdeğidir.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Linux değil GNU/Linux denmesi tercih edilir.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GNU/Linux içerisinde GNU araçlarını içerir.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GNU/Linux bir işletim sistemi çekirdeği ve ubuntu,debian... gibi dağıtımlar işletim sistemidir.</a:t>
            </a:r>
            <a:endParaRPr b="0" lang="tr-TR" sz="2700" spc="-1" strike="noStrike">
              <a:latin typeface="Arial"/>
            </a:endParaRPr>
          </a:p>
        </p:txBody>
      </p:sp>
      <p:pic>
        <p:nvPicPr>
          <p:cNvPr id="98" name="Resim 3" descr=""/>
          <p:cNvPicPr/>
          <p:nvPr/>
        </p:nvPicPr>
        <p:blipFill>
          <a:blip r:embed="rId1"/>
          <a:stretch/>
        </p:blipFill>
        <p:spPr>
          <a:xfrm>
            <a:off x="8136360" y="5563440"/>
            <a:ext cx="1438560" cy="167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728280" y="5299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tr-TR" sz="4400" spc="-1" strike="noStrike">
                <a:solidFill>
                  <a:srgbClr val="1f497d"/>
                </a:solidFill>
                <a:latin typeface="Arial"/>
                <a:ea typeface="DejaVu Sans"/>
              </a:rPr>
              <a:t>GNU/Linux Nerelerde Kullanılır? 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1263240" y="2256840"/>
            <a:ext cx="9070920" cy="597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Kuantum bilgisayarlarda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Sunucuların %75’inde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Bulut depolama alanlarında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Modemlerde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Kişisel bilgisayarlarda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Saatlerde (Casio, Samsung Gear 3)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Akıllı beyaz eşyalarda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Mikroişlemcilerde</a:t>
            </a:r>
            <a:endParaRPr b="0" lang="tr-TR" sz="2700" spc="-1" strike="noStrike">
              <a:latin typeface="Arial"/>
            </a:endParaRPr>
          </a:p>
        </p:txBody>
      </p:sp>
      <p:pic>
        <p:nvPicPr>
          <p:cNvPr id="101" name="Resim 3" descr=""/>
          <p:cNvPicPr/>
          <p:nvPr/>
        </p:nvPicPr>
        <p:blipFill>
          <a:blip r:embed="rId1"/>
          <a:stretch/>
        </p:blipFill>
        <p:spPr>
          <a:xfrm>
            <a:off x="8136360" y="5563440"/>
            <a:ext cx="1438560" cy="167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tr-TR" sz="4400" spc="-1" strike="noStrike">
                <a:solidFill>
                  <a:srgbClr val="1f497d"/>
                </a:solidFill>
                <a:latin typeface="Arial"/>
                <a:ea typeface="DejaVu Sans"/>
              </a:rPr>
              <a:t>Avantajları</a:t>
            </a:r>
            <a:endParaRPr b="0" lang="tr-TR" sz="4400" spc="-1" strike="noStrike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1294560" y="2018520"/>
            <a:ext cx="878508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Hızlı ve kararlıdır.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Sık güncelleme gelir ve güncellemek zorunda değilsiniz.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İstediğiniz sürüme geri dönebilirsiniz.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Tüm kodları açık ve özgürdür.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Programlama ortamı olarak çok elverişlidir.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Son kullanıcı dostu değil, meraklı kullanıcı dostudur.</a:t>
            </a:r>
            <a:endParaRPr b="0" lang="tr-TR" sz="2700" spc="-1" strike="noStrike">
              <a:latin typeface="Arial"/>
            </a:endParaRPr>
          </a:p>
          <a:p>
            <a:pPr marL="565200" indent="-456480">
              <a:lnSpc>
                <a:spcPct val="100000"/>
              </a:lnSpc>
              <a:buClr>
                <a:srgbClr val="1f497d"/>
              </a:buClr>
              <a:buFont typeface="Wingdings" charset="2"/>
              <a:buChar char=""/>
            </a:pPr>
            <a:r>
              <a:rPr b="0" lang="tr-TR" sz="2700" spc="-1" strike="noStrike">
                <a:solidFill>
                  <a:srgbClr val="000000"/>
                </a:solidFill>
                <a:latin typeface="Arial"/>
                <a:ea typeface="DejaVu Sans"/>
              </a:rPr>
              <a:t>Yardım alınabilecek çok fazla forum ve kaynak mevcuttur.</a:t>
            </a:r>
            <a:endParaRPr b="0" lang="tr-TR" sz="2700" spc="-1" strike="noStrike">
              <a:latin typeface="Arial"/>
            </a:endParaRPr>
          </a:p>
        </p:txBody>
      </p:sp>
      <p:pic>
        <p:nvPicPr>
          <p:cNvPr id="104" name="Resim 3" descr=""/>
          <p:cNvPicPr/>
          <p:nvPr/>
        </p:nvPicPr>
        <p:blipFill>
          <a:blip r:embed="rId1"/>
          <a:stretch/>
        </p:blipFill>
        <p:spPr>
          <a:xfrm>
            <a:off x="8136360" y="5563440"/>
            <a:ext cx="1438560" cy="167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15</TotalTime>
  <Application>LibreOffice/5.4.5.1$Linux_X86_64 LibreOffice_project/40m0$Build-1</Application>
  <Words>199</Words>
  <Paragraphs>37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2018-03-05T16:18:36Z</dcterms:created>
  <dc:creator/>
  <dc:description/>
  <dc:language>tr-TR</dc:language>
  <cp:lastModifiedBy/>
  <dcterms:modified xsi:type="dcterms:W3CDTF">2018-03-07T14:15:42Z</dcterms:modified>
  <cp:revision>6</cp:revision>
  <dc:subject/>
  <dc:title>PowerPoint Sunusu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15.0041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Özel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